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roxima Nova"/>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22088250c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22088250c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AI, in my </a:t>
            </a:r>
            <a:r>
              <a:rPr lang="en-GB"/>
              <a:t>opinion</a:t>
            </a:r>
            <a:r>
              <a:rPr lang="en-GB"/>
              <a:t>, is the most significant technology that has been developed of our time</a:t>
            </a:r>
            <a:endParaRPr/>
          </a:p>
          <a:p>
            <a:pPr indent="-298450" lvl="0" marL="457200" rtl="0" algn="l">
              <a:spcBef>
                <a:spcPts val="0"/>
              </a:spcBef>
              <a:spcAft>
                <a:spcPts val="0"/>
              </a:spcAft>
              <a:buSzPts val="1100"/>
              <a:buChar char="-"/>
            </a:pPr>
            <a:r>
              <a:rPr lang="en-GB"/>
              <a:t>AI is present in areas from finance to healthcare, from education to the arts. AI is going to, if not already has, fundamentally change how we approach our </a:t>
            </a:r>
            <a:r>
              <a:rPr lang="en-GB"/>
              <a:t>lives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I’m sure that things such as Chat GPT have probably “inspired” at least a couple of people’s dissertations writeups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A significant area AI also has had an influence is on how decisions are made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2088250c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2088250c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And that leads to Automated Decision-Making</a:t>
            </a:r>
            <a:endParaRPr/>
          </a:p>
          <a:p>
            <a:pPr indent="-298450" lvl="0" marL="457200" rtl="0" algn="l">
              <a:spcBef>
                <a:spcPts val="0"/>
              </a:spcBef>
              <a:spcAft>
                <a:spcPts val="0"/>
              </a:spcAft>
              <a:buSzPts val="1100"/>
              <a:buChar char="-"/>
            </a:pPr>
            <a:r>
              <a:rPr lang="en-GB"/>
              <a:t>Automated Decision Makers, or ADM for short, are sets of </a:t>
            </a:r>
            <a:r>
              <a:rPr lang="en-GB"/>
              <a:t>algorithms</a:t>
            </a:r>
            <a:r>
              <a:rPr lang="en-GB"/>
              <a:t>, often coupled with AI, that take in some input, and output a decision without any human </a:t>
            </a:r>
            <a:r>
              <a:rPr lang="en-GB"/>
              <a:t>involvement</a:t>
            </a:r>
            <a:endParaRPr/>
          </a:p>
          <a:p>
            <a:pPr indent="-298450" lvl="0" marL="457200" rtl="0" algn="l">
              <a:spcBef>
                <a:spcPts val="0"/>
              </a:spcBef>
              <a:spcAft>
                <a:spcPts val="0"/>
              </a:spcAft>
              <a:buSzPts val="1100"/>
              <a:buChar char="-"/>
            </a:pPr>
            <a:r>
              <a:rPr lang="en-GB"/>
              <a:t>Automated decision makers have become increasingly used, taking up decision roles previously carried out by humans</a:t>
            </a:r>
            <a:endParaRPr/>
          </a:p>
          <a:p>
            <a:pPr indent="-298450" lvl="0" marL="457200" rtl="0" algn="l">
              <a:spcBef>
                <a:spcPts val="0"/>
              </a:spcBef>
              <a:spcAft>
                <a:spcPts val="0"/>
              </a:spcAft>
              <a:buSzPts val="1100"/>
              <a:buChar char="-"/>
            </a:pPr>
            <a:r>
              <a:rPr lang="en-GB"/>
              <a:t>These systems have already been used in a wide range of areas from U.S. prisons and courts deciding on criminal sentencing and bails, to screening job applicants’ résumes, to evaluating employee performances and deciding on raises, and for matching patients with doctors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2088250c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2088250c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With this increase in automated decision maker uses, concerns of fairness have begun to arise</a:t>
            </a:r>
            <a:endParaRPr/>
          </a:p>
          <a:p>
            <a:pPr indent="-298450" lvl="0" marL="457200" rtl="0" algn="l">
              <a:spcBef>
                <a:spcPts val="0"/>
              </a:spcBef>
              <a:spcAft>
                <a:spcPts val="0"/>
              </a:spcAft>
              <a:buSzPts val="1100"/>
              <a:buChar char="-"/>
            </a:pPr>
            <a:r>
              <a:rPr lang="en-GB"/>
              <a:t>On one hand, automated decision makers are less prone to biases, more objective, and can’t have “bad” days, </a:t>
            </a:r>
            <a:r>
              <a:rPr lang="en-GB"/>
              <a:t>which</a:t>
            </a:r>
            <a:r>
              <a:rPr lang="en-GB"/>
              <a:t> can be seen as pretty good </a:t>
            </a:r>
            <a:r>
              <a:rPr lang="en-GB"/>
              <a:t>since</a:t>
            </a:r>
            <a:r>
              <a:rPr lang="en-GB"/>
              <a:t> they seemingly won’t make biased decisions that humans have been known to have</a:t>
            </a:r>
            <a:endParaRPr/>
          </a:p>
          <a:p>
            <a:pPr indent="-298450" lvl="0" marL="457200" rtl="0" algn="l">
              <a:spcBef>
                <a:spcPts val="0"/>
              </a:spcBef>
              <a:spcAft>
                <a:spcPts val="0"/>
              </a:spcAft>
              <a:buSzPts val="1100"/>
              <a:buChar char="-"/>
            </a:pPr>
            <a:r>
              <a:rPr lang="en-GB"/>
              <a:t>On the other, </a:t>
            </a:r>
            <a:r>
              <a:rPr lang="en-GB"/>
              <a:t>automated</a:t>
            </a:r>
            <a:r>
              <a:rPr lang="en-GB"/>
              <a:t> decision makers can be seen as </a:t>
            </a:r>
            <a:r>
              <a:rPr lang="en-GB"/>
              <a:t>soulless and unemotional, reducing humans to numbers and data</a:t>
            </a:r>
            <a:endParaRPr/>
          </a:p>
          <a:p>
            <a:pPr indent="-298450" lvl="0" marL="457200" rtl="0" algn="l">
              <a:spcBef>
                <a:spcPts val="0"/>
              </a:spcBef>
              <a:spcAft>
                <a:spcPts val="0"/>
              </a:spcAft>
              <a:buSzPts val="1100"/>
              <a:buChar char="-"/>
            </a:pPr>
            <a:r>
              <a:rPr lang="en-GB"/>
              <a:t>There have also been some large cases of bias shown in automated decision makers</a:t>
            </a:r>
            <a:endParaRPr/>
          </a:p>
          <a:p>
            <a:pPr indent="-298450" lvl="1" marL="914400" rtl="0" algn="l">
              <a:spcBef>
                <a:spcPts val="0"/>
              </a:spcBef>
              <a:spcAft>
                <a:spcPts val="0"/>
              </a:spcAft>
              <a:buSzPts val="1100"/>
              <a:buChar char="-"/>
            </a:pPr>
            <a:r>
              <a:rPr lang="en-GB"/>
              <a:t>The most well known example being COMPAS, an automated system used by U.S. courts to determine the likelihood of a defendant becoming a reoffender</a:t>
            </a:r>
            <a:endParaRPr/>
          </a:p>
          <a:p>
            <a:pPr indent="-298450" lvl="1" marL="914400" rtl="0" algn="l">
              <a:spcBef>
                <a:spcPts val="0"/>
              </a:spcBef>
              <a:spcAft>
                <a:spcPts val="0"/>
              </a:spcAft>
              <a:buSzPts val="1100"/>
              <a:buChar char="-"/>
            </a:pPr>
            <a:r>
              <a:rPr lang="en-GB"/>
              <a:t>A report in 2016 found that, despite race not being used explicitly as one of the factors used in the algorithm, black defendants were much more likely to be labelled as high risk and given high COMPAS scores</a:t>
            </a:r>
            <a:endParaRPr/>
          </a:p>
          <a:p>
            <a:pPr indent="-298450" lvl="1" marL="914400" rtl="0" algn="l">
              <a:spcBef>
                <a:spcPts val="0"/>
              </a:spcBef>
              <a:spcAft>
                <a:spcPts val="0"/>
              </a:spcAft>
              <a:buSzPts val="1100"/>
              <a:buChar char="-"/>
            </a:pPr>
            <a:r>
              <a:rPr lang="en-GB"/>
              <a:t>Getting a high COMPAS score meant that a defendant would receive a much harsher treatment from a court</a:t>
            </a:r>
            <a:endParaRPr/>
          </a:p>
          <a:p>
            <a:pPr indent="-298450" lvl="0" marL="457200" rtl="0" algn="l">
              <a:spcBef>
                <a:spcPts val="0"/>
              </a:spcBef>
              <a:spcAft>
                <a:spcPts val="0"/>
              </a:spcAft>
              <a:buSzPts val="1100"/>
              <a:buChar char="-"/>
            </a:pPr>
            <a:r>
              <a:rPr lang="en-GB"/>
              <a:t>Cases such as COMPAS have slowly started to bring awareness to ADM systems to the public</a:t>
            </a:r>
            <a:endParaRPr/>
          </a:p>
          <a:p>
            <a:pPr indent="-298450" lvl="0" marL="457200" rtl="0" algn="l">
              <a:spcBef>
                <a:spcPts val="0"/>
              </a:spcBef>
              <a:spcAft>
                <a:spcPts val="0"/>
              </a:spcAft>
              <a:buSzPts val="1100"/>
              <a:buChar char="-"/>
            </a:pPr>
            <a:r>
              <a:rPr lang="en-GB"/>
              <a:t>Given that ADM systems are only going to become more prevalent over time, understanding how people perceive these systems is important, since ADM ultimately affects real people</a:t>
            </a:r>
            <a:endParaRPr/>
          </a:p>
          <a:p>
            <a:pPr indent="-298450" lvl="0" marL="457200" rtl="0" algn="l">
              <a:spcBef>
                <a:spcPts val="0"/>
              </a:spcBef>
              <a:spcAft>
                <a:spcPts val="0"/>
              </a:spcAft>
              <a:buSzPts val="1100"/>
              <a:buChar char="-"/>
            </a:pPr>
            <a:r>
              <a:rPr lang="en-GB"/>
              <a:t>It is also worth to consider where these systems are used</a:t>
            </a:r>
            <a:endParaRPr/>
          </a:p>
          <a:p>
            <a:pPr indent="-298450" lvl="0" marL="457200" rtl="0" algn="l">
              <a:spcBef>
                <a:spcPts val="0"/>
              </a:spcBef>
              <a:spcAft>
                <a:spcPts val="0"/>
              </a:spcAft>
              <a:buSzPts val="1100"/>
              <a:buChar char="-"/>
            </a:pPr>
            <a:r>
              <a:rPr lang="en-GB"/>
              <a:t>The outrage over COMPAS may be because analysing if a defendant will reoffend is a fairly subjective decision</a:t>
            </a:r>
            <a:endParaRPr/>
          </a:p>
          <a:p>
            <a:pPr indent="-298450" lvl="0" marL="457200" rtl="0" algn="l">
              <a:spcBef>
                <a:spcPts val="0"/>
              </a:spcBef>
              <a:spcAft>
                <a:spcPts val="0"/>
              </a:spcAft>
              <a:buSzPts val="1100"/>
              <a:buChar char="-"/>
            </a:pPr>
            <a:r>
              <a:rPr lang="en-GB"/>
              <a:t>Will people differ in opinions of automated decision makers used for subjective and objective decisions?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2088250c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2088250c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For my study, I wanted to see the differences in fairness perceptions of a decision being made by either an automated system or a human </a:t>
            </a:r>
            <a:endParaRPr/>
          </a:p>
          <a:p>
            <a:pPr indent="-298450" lvl="0" marL="457200" rtl="0" algn="l">
              <a:spcBef>
                <a:spcPts val="0"/>
              </a:spcBef>
              <a:spcAft>
                <a:spcPts val="0"/>
              </a:spcAft>
              <a:buSzPts val="1100"/>
              <a:buChar char="-"/>
            </a:pPr>
            <a:r>
              <a:rPr lang="en-GB"/>
              <a:t>The participants were shown a set of 4 vignettes, essentially a written scenario, in </a:t>
            </a:r>
            <a:r>
              <a:rPr lang="en-GB"/>
              <a:t>which</a:t>
            </a:r>
            <a:r>
              <a:rPr lang="en-GB"/>
              <a:t> a decision was made either by an automated decision maker or a human decision maker, depending on their group assignment</a:t>
            </a:r>
            <a:endParaRPr/>
          </a:p>
          <a:p>
            <a:pPr indent="-298450" lvl="0" marL="457200" rtl="0" algn="l">
              <a:spcBef>
                <a:spcPts val="0"/>
              </a:spcBef>
              <a:spcAft>
                <a:spcPts val="0"/>
              </a:spcAft>
              <a:buSzPts val="1100"/>
              <a:buChar char="-"/>
            </a:pPr>
            <a:r>
              <a:rPr lang="en-GB"/>
              <a:t>Participants in both groups were shown the exact same </a:t>
            </a:r>
            <a:r>
              <a:rPr lang="en-GB"/>
              <a:t>scenario</a:t>
            </a:r>
            <a:r>
              <a:rPr lang="en-GB"/>
              <a:t> and decision made, with just the decision-maker in the </a:t>
            </a:r>
            <a:r>
              <a:rPr lang="en-GB"/>
              <a:t>scenario</a:t>
            </a:r>
            <a:r>
              <a:rPr lang="en-GB"/>
              <a:t> being </a:t>
            </a:r>
            <a:r>
              <a:rPr lang="en-GB"/>
              <a:t>manipulated</a:t>
            </a:r>
            <a:r>
              <a:rPr lang="en-GB"/>
              <a:t> </a:t>
            </a:r>
            <a:endParaRPr/>
          </a:p>
          <a:p>
            <a:pPr indent="-298450" lvl="0" marL="457200" rtl="0" algn="l">
              <a:spcBef>
                <a:spcPts val="0"/>
              </a:spcBef>
              <a:spcAft>
                <a:spcPts val="0"/>
              </a:spcAft>
              <a:buSzPts val="1100"/>
              <a:buChar char="-"/>
            </a:pPr>
            <a:r>
              <a:rPr lang="en-GB"/>
              <a:t>To understand the influence of the type of the decision,</a:t>
            </a:r>
            <a:endParaRPr/>
          </a:p>
          <a:p>
            <a:pPr indent="-298450" lvl="1" marL="914400" rtl="0" algn="l">
              <a:spcBef>
                <a:spcPts val="0"/>
              </a:spcBef>
              <a:spcAft>
                <a:spcPts val="0"/>
              </a:spcAft>
              <a:buSzPts val="1100"/>
              <a:buChar char="-"/>
            </a:pPr>
            <a:r>
              <a:rPr lang="en-GB"/>
              <a:t>Two of the vignettes detailed a decision that was </a:t>
            </a:r>
            <a:r>
              <a:rPr lang="en-GB"/>
              <a:t>suggested</a:t>
            </a:r>
            <a:r>
              <a:rPr lang="en-GB"/>
              <a:t> to be better suited to an </a:t>
            </a:r>
            <a:r>
              <a:rPr lang="en-GB"/>
              <a:t>algorithm, involving a decision made on admissions to a university course that had strict requirements and a shift scheduling scenario</a:t>
            </a:r>
            <a:endParaRPr/>
          </a:p>
          <a:p>
            <a:pPr indent="-298450" lvl="1" marL="914400" rtl="0" algn="l">
              <a:spcBef>
                <a:spcPts val="0"/>
              </a:spcBef>
              <a:spcAft>
                <a:spcPts val="0"/>
              </a:spcAft>
              <a:buSzPts val="1100"/>
              <a:buChar char="-"/>
            </a:pPr>
            <a:r>
              <a:rPr lang="en-GB"/>
              <a:t>The other two vignettes detailed a decision that required a more subjective approach, involving a job hiring scenario and the early release of a prisoner</a:t>
            </a:r>
            <a:endParaRPr/>
          </a:p>
          <a:p>
            <a:pPr indent="-298450" lvl="0" marL="457200" rtl="0" algn="l">
              <a:spcBef>
                <a:spcPts val="0"/>
              </a:spcBef>
              <a:spcAft>
                <a:spcPts val="0"/>
              </a:spcAft>
              <a:buSzPts val="1100"/>
              <a:buChar char="-"/>
            </a:pPr>
            <a:r>
              <a:rPr lang="en-GB"/>
              <a:t>Both procedural and distributive fairness perceptions were measured</a:t>
            </a:r>
            <a:endParaRPr/>
          </a:p>
          <a:p>
            <a:pPr indent="-298450" lvl="1" marL="914400" rtl="0" algn="l">
              <a:spcBef>
                <a:spcPts val="0"/>
              </a:spcBef>
              <a:spcAft>
                <a:spcPts val="0"/>
              </a:spcAft>
              <a:buSzPts val="1100"/>
              <a:buChar char="-"/>
            </a:pPr>
            <a:r>
              <a:rPr lang="en-GB"/>
              <a:t>Procedural fairness is fairness of the process, whilst distributive fairness is fairness of the outcome of that particular decision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2088250c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2088250c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Instead of boring you, if you aren’t bored already, with a bunch of graphs and tables, these were the main takeaways:</a:t>
            </a:r>
            <a:endParaRPr/>
          </a:p>
          <a:p>
            <a:pPr indent="-298450" lvl="0" marL="457200" rtl="0" algn="l">
              <a:spcBef>
                <a:spcPts val="0"/>
              </a:spcBef>
              <a:spcAft>
                <a:spcPts val="0"/>
              </a:spcAft>
              <a:buSzPts val="1100"/>
              <a:buChar char="-"/>
            </a:pPr>
            <a:r>
              <a:rPr lang="en-GB"/>
              <a:t>ADM was seen as less fair (both procedurally and distributively) across the board, regardless of the decision being made</a:t>
            </a:r>
            <a:endParaRPr/>
          </a:p>
          <a:p>
            <a:pPr indent="-298450" lvl="0" marL="457200" rtl="0" algn="l">
              <a:spcBef>
                <a:spcPts val="0"/>
              </a:spcBef>
              <a:spcAft>
                <a:spcPts val="0"/>
              </a:spcAft>
              <a:buSzPts val="1100"/>
              <a:buChar char="-"/>
            </a:pPr>
            <a:r>
              <a:rPr lang="en-GB"/>
              <a:t>The largest differences between groups were found for procedural fairness</a:t>
            </a:r>
            <a:endParaRPr/>
          </a:p>
          <a:p>
            <a:pPr indent="-298450" lvl="1" marL="914400" rtl="0" algn="l">
              <a:spcBef>
                <a:spcPts val="0"/>
              </a:spcBef>
              <a:spcAft>
                <a:spcPts val="0"/>
              </a:spcAft>
              <a:buSzPts val="1100"/>
              <a:buChar char="-"/>
            </a:pPr>
            <a:r>
              <a:rPr lang="en-GB"/>
              <a:t>I.e. People didn’t like automated decision makers compared to human decision makers making decisions in those contexts in general</a:t>
            </a:r>
            <a:endParaRPr/>
          </a:p>
          <a:p>
            <a:pPr indent="-298450" lvl="0" marL="457200" rtl="0" algn="l">
              <a:spcBef>
                <a:spcPts val="0"/>
              </a:spcBef>
              <a:spcAft>
                <a:spcPts val="0"/>
              </a:spcAft>
              <a:buSzPts val="1100"/>
              <a:buChar char="-"/>
            </a:pPr>
            <a:r>
              <a:rPr lang="en-GB"/>
              <a:t>Participants in the automated decision maker group really didn’t like </a:t>
            </a:r>
            <a:r>
              <a:rPr lang="en-GB"/>
              <a:t>automated</a:t>
            </a:r>
            <a:r>
              <a:rPr lang="en-GB"/>
              <a:t> systems carrying out decisions that required subjective human skills</a:t>
            </a:r>
            <a:endParaRPr/>
          </a:p>
          <a:p>
            <a:pPr indent="-298450" lvl="0" marL="457200" rtl="0" algn="l">
              <a:spcBef>
                <a:spcPts val="0"/>
              </a:spcBef>
              <a:spcAft>
                <a:spcPts val="0"/>
              </a:spcAft>
              <a:buSzPts val="1100"/>
              <a:buChar char="-"/>
            </a:pPr>
            <a:r>
              <a:rPr lang="en-GB"/>
              <a:t>Participants in the human decision maker group didn’t differ much in fairness perceptions of decisions needing objective or subjective skills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22088250c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22088250c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What does it all mean?</a:t>
            </a:r>
            <a:endParaRPr/>
          </a:p>
          <a:p>
            <a:pPr indent="-298450" lvl="0" marL="457200" rtl="0" algn="l">
              <a:spcBef>
                <a:spcPts val="0"/>
              </a:spcBef>
              <a:spcAft>
                <a:spcPts val="0"/>
              </a:spcAft>
              <a:buSzPts val="1100"/>
              <a:buChar char="-"/>
            </a:pPr>
            <a:r>
              <a:rPr lang="en-GB"/>
              <a:t>People don’t seem to like algorithms just yet</a:t>
            </a:r>
            <a:endParaRPr/>
          </a:p>
          <a:p>
            <a:pPr indent="-298450" lvl="0" marL="457200" rtl="0" algn="l">
              <a:spcBef>
                <a:spcPts val="0"/>
              </a:spcBef>
              <a:spcAft>
                <a:spcPts val="0"/>
              </a:spcAft>
              <a:buSzPts val="1100"/>
              <a:buChar char="-"/>
            </a:pPr>
            <a:r>
              <a:rPr lang="en-GB"/>
              <a:t>Automated Decision making systems are only going to become </a:t>
            </a:r>
            <a:r>
              <a:rPr lang="en-GB"/>
              <a:t>more</a:t>
            </a:r>
            <a:r>
              <a:rPr lang="en-GB"/>
              <a:t> popular over time, and, just like what Facebook was doing in </a:t>
            </a:r>
            <a:r>
              <a:rPr lang="en-GB"/>
              <a:t>its</a:t>
            </a:r>
            <a:r>
              <a:rPr lang="en-GB"/>
              <a:t> early stages of development, people are moving fast and breaking things</a:t>
            </a:r>
            <a:endParaRPr/>
          </a:p>
          <a:p>
            <a:pPr indent="-298450" lvl="0" marL="457200" rtl="0" algn="l">
              <a:spcBef>
                <a:spcPts val="0"/>
              </a:spcBef>
              <a:spcAft>
                <a:spcPts val="0"/>
              </a:spcAft>
              <a:buSzPts val="1100"/>
              <a:buChar char="-"/>
            </a:pPr>
            <a:r>
              <a:rPr lang="en-GB"/>
              <a:t>But developers of these systems need to slow down and remember that these systems involve real people</a:t>
            </a:r>
            <a:endParaRPr/>
          </a:p>
          <a:p>
            <a:pPr indent="-298450" lvl="0" marL="457200" rtl="0" algn="l">
              <a:spcBef>
                <a:spcPts val="0"/>
              </a:spcBef>
              <a:spcAft>
                <a:spcPts val="0"/>
              </a:spcAft>
              <a:buSzPts val="1100"/>
              <a:buChar char="-"/>
            </a:pPr>
            <a:r>
              <a:rPr lang="en-GB"/>
              <a:t>In order for people to accept automated decision makers, developers need to be careful and transparent with what they are doing, because people clearly judge automated decision-makers very differently from human decision-makers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2088250c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2088250c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Understanding Perceptions of Fairness of Decisions Made by Algorithms vs. Humans</a:t>
            </a:r>
            <a:endParaRPr/>
          </a:p>
        </p:txBody>
      </p:sp>
      <p:sp>
        <p:nvSpPr>
          <p:cNvPr id="60" name="Google Shape;60;p13"/>
          <p:cNvSpPr txBox="1"/>
          <p:nvPr>
            <p:ph idx="1" type="subTitle"/>
          </p:nvPr>
        </p:nvSpPr>
        <p:spPr>
          <a:xfrm>
            <a:off x="510450" y="3182349"/>
            <a:ext cx="8123100" cy="18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Mark Freeth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Frank Pollick (supervisor)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Rise of AI</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AI is probably the most significant technological advancement of our time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AI is going to (or already has) influence everything</a:t>
            </a:r>
            <a:endParaRPr/>
          </a:p>
          <a:p>
            <a:pPr indent="0" lvl="0" marL="0" rtl="0" algn="l">
              <a:spcBef>
                <a:spcPts val="1200"/>
              </a:spcBef>
              <a:spcAft>
                <a:spcPts val="1200"/>
              </a:spcAft>
              <a:buNone/>
            </a:pPr>
            <a:r>
              <a:t/>
            </a:r>
            <a:endParaRPr/>
          </a:p>
        </p:txBody>
      </p:sp>
      <p:pic>
        <p:nvPicPr>
          <p:cNvPr id="67" name="Google Shape;67;p14"/>
          <p:cNvPicPr preferRelativeResize="0"/>
          <p:nvPr/>
        </p:nvPicPr>
        <p:blipFill rotWithShape="1">
          <a:blip r:embed="rId3">
            <a:alphaModFix/>
          </a:blip>
          <a:srcRect b="56989" l="0" r="0" t="0"/>
          <a:stretch/>
        </p:blipFill>
        <p:spPr>
          <a:xfrm>
            <a:off x="700300" y="2825875"/>
            <a:ext cx="7587574" cy="2173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Automated Decision-Making (ADM)</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Automated Decision-Making systems are sets of algorithms, often used alongside AI, to make decisions without human involvement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ADM is used in a bunch of areas:</a:t>
            </a:r>
            <a:endParaRPr/>
          </a:p>
          <a:p>
            <a:pPr indent="-317500" lvl="1" marL="914400" rtl="0" algn="l">
              <a:spcBef>
                <a:spcPts val="0"/>
              </a:spcBef>
              <a:spcAft>
                <a:spcPts val="0"/>
              </a:spcAft>
              <a:buSzPts val="1400"/>
              <a:buChar char="-"/>
            </a:pPr>
            <a:r>
              <a:rPr lang="en-GB"/>
              <a:t>Criminal </a:t>
            </a:r>
            <a:r>
              <a:rPr lang="en-GB"/>
              <a:t>sentencing</a:t>
            </a:r>
            <a:r>
              <a:rPr lang="en-GB"/>
              <a:t> and bail decision</a:t>
            </a:r>
            <a:endParaRPr/>
          </a:p>
          <a:p>
            <a:pPr indent="-317500" lvl="1" marL="914400" rtl="0" algn="l">
              <a:spcBef>
                <a:spcPts val="0"/>
              </a:spcBef>
              <a:spcAft>
                <a:spcPts val="0"/>
              </a:spcAft>
              <a:buSzPts val="1400"/>
              <a:buChar char="-"/>
            </a:pPr>
            <a:r>
              <a:rPr lang="en-GB"/>
              <a:t>Screening job </a:t>
            </a:r>
            <a:r>
              <a:rPr lang="en-GB"/>
              <a:t>applicants’</a:t>
            </a:r>
            <a:r>
              <a:rPr lang="en-GB"/>
              <a:t> </a:t>
            </a:r>
            <a:r>
              <a:rPr lang="en-GB"/>
              <a:t>résumes </a:t>
            </a:r>
            <a:endParaRPr/>
          </a:p>
          <a:p>
            <a:pPr indent="-317500" lvl="1" marL="914400" rtl="0" algn="l">
              <a:spcBef>
                <a:spcPts val="0"/>
              </a:spcBef>
              <a:spcAft>
                <a:spcPts val="0"/>
              </a:spcAft>
              <a:buSzPts val="1400"/>
              <a:buChar char="-"/>
            </a:pPr>
            <a:r>
              <a:rPr lang="en-GB"/>
              <a:t>Evaluating employee performances</a:t>
            </a:r>
            <a:endParaRPr/>
          </a:p>
          <a:p>
            <a:pPr indent="-317500" lvl="1" marL="914400" rtl="0" algn="l">
              <a:spcBef>
                <a:spcPts val="0"/>
              </a:spcBef>
              <a:spcAft>
                <a:spcPts val="0"/>
              </a:spcAft>
              <a:buSzPts val="1400"/>
              <a:buChar char="-"/>
            </a:pPr>
            <a:r>
              <a:rPr lang="en-GB"/>
              <a:t>Matching patients with doctors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Fairness in Automated Systems</a:t>
            </a:r>
            <a:endParaRPr/>
          </a:p>
        </p:txBody>
      </p:sp>
      <p:pic>
        <p:nvPicPr>
          <p:cNvPr id="79" name="Google Shape;79;p16"/>
          <p:cNvPicPr preferRelativeResize="0"/>
          <p:nvPr/>
        </p:nvPicPr>
        <p:blipFill rotWithShape="1">
          <a:blip r:embed="rId3">
            <a:alphaModFix/>
          </a:blip>
          <a:srcRect b="37752" l="0" r="0" t="0"/>
          <a:stretch/>
        </p:blipFill>
        <p:spPr>
          <a:xfrm>
            <a:off x="443700" y="1473775"/>
            <a:ext cx="7863699" cy="3201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My Study</a:t>
            </a:r>
            <a:endParaRPr/>
          </a:p>
        </p:txBody>
      </p:sp>
      <p:sp>
        <p:nvSpPr>
          <p:cNvPr id="85" name="Google Shape;85;p17"/>
          <p:cNvSpPr txBox="1"/>
          <p:nvPr>
            <p:ph idx="1" type="body"/>
          </p:nvPr>
        </p:nvSpPr>
        <p:spPr>
          <a:xfrm>
            <a:off x="311700" y="1152475"/>
            <a:ext cx="8520600" cy="3782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Split participants into 2 groups:</a:t>
            </a:r>
            <a:endParaRPr/>
          </a:p>
          <a:p>
            <a:pPr indent="-317500" lvl="1" marL="914400" rtl="0" algn="l">
              <a:spcBef>
                <a:spcPts val="0"/>
              </a:spcBef>
              <a:spcAft>
                <a:spcPts val="0"/>
              </a:spcAft>
              <a:buSzPts val="1400"/>
              <a:buChar char="-"/>
            </a:pPr>
            <a:r>
              <a:rPr lang="en-GB"/>
              <a:t>An Automated Decision-Maker Group (ADM)</a:t>
            </a:r>
            <a:endParaRPr/>
          </a:p>
          <a:p>
            <a:pPr indent="-317500" lvl="1" marL="914400" rtl="0" algn="l">
              <a:spcBef>
                <a:spcPts val="0"/>
              </a:spcBef>
              <a:spcAft>
                <a:spcPts val="0"/>
              </a:spcAft>
              <a:buSzPts val="1400"/>
              <a:buChar char="-"/>
            </a:pPr>
            <a:r>
              <a:rPr lang="en-GB"/>
              <a:t>And a Human Decision-Maker Group (HDM)</a:t>
            </a:r>
            <a:endParaRPr/>
          </a:p>
          <a:p>
            <a:pPr indent="-342900" lvl="0" marL="457200" rtl="0" algn="l">
              <a:spcBef>
                <a:spcPts val="0"/>
              </a:spcBef>
              <a:spcAft>
                <a:spcPts val="0"/>
              </a:spcAft>
              <a:buSzPts val="1800"/>
              <a:buChar char="-"/>
            </a:pPr>
            <a:r>
              <a:rPr lang="en-GB"/>
              <a:t>Had participants view sets of vignettes (scenarios)</a:t>
            </a:r>
            <a:r>
              <a:rPr lang="en-GB"/>
              <a:t> that detailed a decision being made, and were asked to rate how fair each decision was</a:t>
            </a:r>
            <a:endParaRPr/>
          </a:p>
          <a:p>
            <a:pPr indent="-317500" lvl="1" marL="914400" rtl="0" algn="l">
              <a:spcBef>
                <a:spcPts val="0"/>
              </a:spcBef>
              <a:spcAft>
                <a:spcPts val="0"/>
              </a:spcAft>
              <a:buSzPts val="1400"/>
              <a:buChar char="-"/>
            </a:pPr>
            <a:r>
              <a:rPr lang="en-GB"/>
              <a:t>The decision maker in each scenario was manipulated with group assignment</a:t>
            </a:r>
            <a:endParaRPr/>
          </a:p>
          <a:p>
            <a:pPr indent="-342900" lvl="0" marL="457200" rtl="0" algn="l">
              <a:spcBef>
                <a:spcPts val="0"/>
              </a:spcBef>
              <a:spcAft>
                <a:spcPts val="0"/>
              </a:spcAft>
              <a:buSzPts val="1800"/>
              <a:buChar char="-"/>
            </a:pPr>
            <a:r>
              <a:rPr lang="en-GB"/>
              <a:t>To understand how people perceive fairness in different types of decisions, the vignettes either detailed a decision that required objective (algorithmic) skills, or human (subjective) skills</a:t>
            </a:r>
            <a:endParaRPr/>
          </a:p>
          <a:p>
            <a:pPr indent="-317500" lvl="1" marL="914400" rtl="0" algn="l">
              <a:spcBef>
                <a:spcPts val="0"/>
              </a:spcBef>
              <a:spcAft>
                <a:spcPts val="0"/>
              </a:spcAft>
              <a:buSzPts val="1400"/>
              <a:buChar char="-"/>
            </a:pPr>
            <a:r>
              <a:rPr lang="en-GB"/>
              <a:t>University admissions and shift scheduling (algorithmic decisions)</a:t>
            </a:r>
            <a:endParaRPr/>
          </a:p>
          <a:p>
            <a:pPr indent="-317500" lvl="1" marL="914400" rtl="0" algn="l">
              <a:spcBef>
                <a:spcPts val="0"/>
              </a:spcBef>
              <a:spcAft>
                <a:spcPts val="0"/>
              </a:spcAft>
              <a:buSzPts val="1400"/>
              <a:buChar char="-"/>
            </a:pPr>
            <a:r>
              <a:rPr lang="en-GB"/>
              <a:t>Job hiring and early prisoner releases (human decisions)</a:t>
            </a:r>
            <a:endParaRPr/>
          </a:p>
          <a:p>
            <a:pPr indent="-342900" lvl="0" marL="457200" rtl="0" algn="l">
              <a:spcBef>
                <a:spcPts val="0"/>
              </a:spcBef>
              <a:spcAft>
                <a:spcPts val="0"/>
              </a:spcAft>
              <a:buSzPts val="1800"/>
              <a:buChar char="-"/>
            </a:pPr>
            <a:r>
              <a:rPr lang="en-GB"/>
              <a:t>Both procedural and distributive fairness was measured</a:t>
            </a:r>
            <a:endParaRPr/>
          </a:p>
          <a:p>
            <a:pPr indent="-317500" lvl="1" marL="914400" rtl="0" algn="l">
              <a:spcBef>
                <a:spcPts val="0"/>
              </a:spcBef>
              <a:spcAft>
                <a:spcPts val="0"/>
              </a:spcAft>
              <a:buSzPts val="1400"/>
              <a:buChar char="-"/>
            </a:pPr>
            <a:r>
              <a:rPr lang="en-GB"/>
              <a:t>Procedural = decision-making process </a:t>
            </a:r>
            <a:endParaRPr/>
          </a:p>
          <a:p>
            <a:pPr indent="-317500" lvl="1" marL="914400" rtl="0" algn="l">
              <a:spcBef>
                <a:spcPts val="0"/>
              </a:spcBef>
              <a:spcAft>
                <a:spcPts val="0"/>
              </a:spcAft>
              <a:buSzPts val="1400"/>
              <a:buChar char="-"/>
            </a:pPr>
            <a:r>
              <a:rPr lang="en-GB"/>
              <a:t>Distributive = fairness of outcome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ADM was seen as less fair across the board, regardless of the decision being made</a:t>
            </a:r>
            <a:endParaRPr/>
          </a:p>
          <a:p>
            <a:pPr indent="-342900" lvl="0" marL="457200" rtl="0" algn="l">
              <a:spcBef>
                <a:spcPts val="0"/>
              </a:spcBef>
              <a:spcAft>
                <a:spcPts val="0"/>
              </a:spcAft>
              <a:buSzPts val="1800"/>
              <a:buChar char="-"/>
            </a:pPr>
            <a:r>
              <a:rPr lang="en-GB"/>
              <a:t>The largest differences between groups were </a:t>
            </a:r>
            <a:r>
              <a:rPr lang="en-GB"/>
              <a:t>found</a:t>
            </a:r>
            <a:r>
              <a:rPr lang="en-GB"/>
              <a:t> for procedural fairness</a:t>
            </a:r>
            <a:endParaRPr/>
          </a:p>
          <a:p>
            <a:pPr indent="-317500" lvl="1" marL="914400" rtl="0" algn="l">
              <a:spcBef>
                <a:spcPts val="0"/>
              </a:spcBef>
              <a:spcAft>
                <a:spcPts val="0"/>
              </a:spcAft>
              <a:buSzPts val="1400"/>
              <a:buChar char="-"/>
            </a:pPr>
            <a:r>
              <a:rPr lang="en-GB"/>
              <a:t>I.e. People didn’t like ADM compared to HDM making decisions in those contexts in general</a:t>
            </a:r>
            <a:endParaRPr/>
          </a:p>
          <a:p>
            <a:pPr indent="-342900" lvl="0" marL="457200" rtl="0" algn="l">
              <a:spcBef>
                <a:spcPts val="0"/>
              </a:spcBef>
              <a:spcAft>
                <a:spcPts val="0"/>
              </a:spcAft>
              <a:buSzPts val="1800"/>
              <a:buChar char="-"/>
            </a:pPr>
            <a:r>
              <a:rPr lang="en-GB"/>
              <a:t>Participants in the ADM group really didn’t </a:t>
            </a:r>
            <a:r>
              <a:rPr lang="en-GB"/>
              <a:t>like</a:t>
            </a:r>
            <a:r>
              <a:rPr lang="en-GB"/>
              <a:t> ADM carrying out decisions that required subjective human skills</a:t>
            </a:r>
            <a:endParaRPr/>
          </a:p>
          <a:p>
            <a:pPr indent="-342900" lvl="0" marL="457200" rtl="0" algn="l">
              <a:spcBef>
                <a:spcPts val="0"/>
              </a:spcBef>
              <a:spcAft>
                <a:spcPts val="0"/>
              </a:spcAft>
              <a:buSzPts val="1800"/>
              <a:buChar char="-"/>
            </a:pPr>
            <a:r>
              <a:rPr lang="en-GB"/>
              <a:t>Participants in the HDM group didn’t differ much in fairness perceptions of decisions needing </a:t>
            </a:r>
            <a:r>
              <a:rPr lang="en-GB"/>
              <a:t>objective</a:t>
            </a:r>
            <a:r>
              <a:rPr lang="en-GB"/>
              <a:t> or subjective skills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Does It All Mean?</a:t>
            </a:r>
            <a:endParaRPr/>
          </a:p>
        </p:txBody>
      </p:sp>
      <p:sp>
        <p:nvSpPr>
          <p:cNvPr id="97" name="Google Shape;97;p19"/>
          <p:cNvSpPr txBox="1"/>
          <p:nvPr>
            <p:ph idx="1" type="body"/>
          </p:nvPr>
        </p:nvSpPr>
        <p:spPr>
          <a:xfrm>
            <a:off x="311700" y="1171400"/>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People don’t like algorithms and </a:t>
            </a:r>
            <a:r>
              <a:rPr lang="en-GB"/>
              <a:t>automated systems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Automated decision-makers are only going to become </a:t>
            </a:r>
            <a:br>
              <a:rPr lang="en-GB"/>
            </a:br>
            <a:r>
              <a:rPr lang="en-GB"/>
              <a:t>more </a:t>
            </a:r>
            <a:r>
              <a:rPr lang="en-GB"/>
              <a:t>prevalent</a:t>
            </a:r>
            <a:endParaRPr/>
          </a:p>
          <a:p>
            <a:pPr indent="-317500" lvl="1" marL="914400" rtl="0" algn="l">
              <a:spcBef>
                <a:spcPts val="0"/>
              </a:spcBef>
              <a:spcAft>
                <a:spcPts val="0"/>
              </a:spcAft>
              <a:buSzPts val="1400"/>
              <a:buChar char="-"/>
            </a:pPr>
            <a:r>
              <a:rPr lang="en-GB"/>
              <a:t>“Move fast and break things”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We gotta slow down for people to accept automated </a:t>
            </a:r>
            <a:br>
              <a:rPr lang="en-GB"/>
            </a:br>
            <a:r>
              <a:rPr lang="en-GB"/>
              <a:t>decision-makers</a:t>
            </a:r>
            <a:endParaRPr/>
          </a:p>
          <a:p>
            <a:pPr indent="0" lvl="0" marL="0" rtl="0" algn="l">
              <a:spcBef>
                <a:spcPts val="1200"/>
              </a:spcBef>
              <a:spcAft>
                <a:spcPts val="1200"/>
              </a:spcAft>
              <a:buNone/>
            </a:pPr>
            <a:r>
              <a:t/>
            </a:r>
            <a:endParaRPr/>
          </a:p>
        </p:txBody>
      </p:sp>
      <p:pic>
        <p:nvPicPr>
          <p:cNvPr id="98" name="Google Shape;98;p19"/>
          <p:cNvPicPr preferRelativeResize="0"/>
          <p:nvPr/>
        </p:nvPicPr>
        <p:blipFill>
          <a:blip r:embed="rId3">
            <a:alphaModFix/>
          </a:blip>
          <a:stretch>
            <a:fillRect/>
          </a:stretch>
        </p:blipFill>
        <p:spPr>
          <a:xfrm>
            <a:off x="6448325" y="1143562"/>
            <a:ext cx="2506475" cy="285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4849450" y="296600"/>
            <a:ext cx="3695700" cy="3752850"/>
          </a:xfrm>
          <a:prstGeom prst="rect">
            <a:avLst/>
          </a:prstGeom>
          <a:noFill/>
          <a:ln>
            <a:noFill/>
          </a:ln>
        </p:spPr>
      </p:pic>
      <p:sp>
        <p:nvSpPr>
          <p:cNvPr id="104" name="Google Shape;104;p20"/>
          <p:cNvSpPr/>
          <p:nvPr/>
        </p:nvSpPr>
        <p:spPr>
          <a:xfrm rot="-990141">
            <a:off x="1684934" y="4472353"/>
            <a:ext cx="3026883" cy="340395"/>
          </a:xfrm>
          <a:prstGeom prst="rightArrow">
            <a:avLst>
              <a:gd fmla="val 50000" name="adj1"/>
              <a:gd fmla="val 50000" name="adj2"/>
            </a:avLst>
          </a:prstGeom>
          <a:solidFill>
            <a:srgbClr val="FF0000"/>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rot="1782791">
            <a:off x="2065003" y="84398"/>
            <a:ext cx="3026882" cy="340364"/>
          </a:xfrm>
          <a:prstGeom prst="rightArrow">
            <a:avLst>
              <a:gd fmla="val 50000" name="adj1"/>
              <a:gd fmla="val 50000" name="adj2"/>
            </a:avLst>
          </a:prstGeom>
          <a:solidFill>
            <a:srgbClr val="FF0000"/>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rot="8948486">
            <a:off x="8231656" y="-647518"/>
            <a:ext cx="3026784" cy="340391"/>
          </a:xfrm>
          <a:prstGeom prst="rightArrow">
            <a:avLst>
              <a:gd fmla="val 50000" name="adj1"/>
              <a:gd fmla="val 50000" name="adj2"/>
            </a:avLst>
          </a:prstGeom>
          <a:solidFill>
            <a:srgbClr val="FF0000"/>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rot="-4429049">
            <a:off x="4049190" y="5485118"/>
            <a:ext cx="3026931" cy="340464"/>
          </a:xfrm>
          <a:prstGeom prst="rightArrow">
            <a:avLst>
              <a:gd fmla="val 50000" name="adj1"/>
              <a:gd fmla="val 50000" name="adj2"/>
            </a:avLst>
          </a:prstGeom>
          <a:solidFill>
            <a:srgbClr val="FF0000"/>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rot="4677503">
            <a:off x="4419270" y="-1240799"/>
            <a:ext cx="3027005" cy="340443"/>
          </a:xfrm>
          <a:prstGeom prst="rightArrow">
            <a:avLst>
              <a:gd fmla="val 50000" name="adj1"/>
              <a:gd fmla="val 50000" name="adj2"/>
            </a:avLst>
          </a:prstGeom>
          <a:solidFill>
            <a:srgbClr val="FF0000"/>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0"/>
          <p:cNvPicPr preferRelativeResize="0"/>
          <p:nvPr/>
        </p:nvPicPr>
        <p:blipFill rotWithShape="1">
          <a:blip r:embed="rId4">
            <a:alphaModFix/>
          </a:blip>
          <a:srcRect b="0" l="42736" r="0" t="0"/>
          <a:stretch/>
        </p:blipFill>
        <p:spPr>
          <a:xfrm flipH="1">
            <a:off x="3327900" y="3187900"/>
            <a:ext cx="1991475" cy="2750975"/>
          </a:xfrm>
          <a:prstGeom prst="rect">
            <a:avLst/>
          </a:prstGeom>
          <a:noFill/>
          <a:ln>
            <a:noFill/>
          </a:ln>
        </p:spPr>
      </p:pic>
      <p:sp>
        <p:nvSpPr>
          <p:cNvPr id="110" name="Google Shape;110;p20"/>
          <p:cNvSpPr/>
          <p:nvPr/>
        </p:nvSpPr>
        <p:spPr>
          <a:xfrm>
            <a:off x="4160338" y="-214225"/>
            <a:ext cx="5073900" cy="47745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0"/>
          <p:cNvPicPr preferRelativeResize="0"/>
          <p:nvPr/>
        </p:nvPicPr>
        <p:blipFill rotWithShape="1">
          <a:blip r:embed="rId4">
            <a:alphaModFix/>
          </a:blip>
          <a:srcRect b="0" l="42736" r="0" t="0"/>
          <a:stretch/>
        </p:blipFill>
        <p:spPr>
          <a:xfrm flipH="1">
            <a:off x="710350" y="3474250"/>
            <a:ext cx="1991475" cy="2750975"/>
          </a:xfrm>
          <a:prstGeom prst="rect">
            <a:avLst/>
          </a:prstGeom>
          <a:noFill/>
          <a:ln>
            <a:noFill/>
          </a:ln>
        </p:spPr>
      </p:pic>
      <p:pic>
        <p:nvPicPr>
          <p:cNvPr id="112" name="Google Shape;112;p20"/>
          <p:cNvPicPr preferRelativeResize="0"/>
          <p:nvPr/>
        </p:nvPicPr>
        <p:blipFill rotWithShape="1">
          <a:blip r:embed="rId4">
            <a:alphaModFix/>
          </a:blip>
          <a:srcRect b="0" l="42736" r="0" t="0"/>
          <a:stretch/>
        </p:blipFill>
        <p:spPr>
          <a:xfrm flipH="1">
            <a:off x="956500" y="3474250"/>
            <a:ext cx="1991475" cy="2750975"/>
          </a:xfrm>
          <a:prstGeom prst="rect">
            <a:avLst/>
          </a:prstGeom>
          <a:noFill/>
          <a:ln>
            <a:noFill/>
          </a:ln>
        </p:spPr>
      </p:pic>
      <p:pic>
        <p:nvPicPr>
          <p:cNvPr id="113" name="Google Shape;113;p20"/>
          <p:cNvPicPr preferRelativeResize="0"/>
          <p:nvPr/>
        </p:nvPicPr>
        <p:blipFill rotWithShape="1">
          <a:blip r:embed="rId4">
            <a:alphaModFix/>
          </a:blip>
          <a:srcRect b="0" l="42736" r="0" t="0"/>
          <a:stretch/>
        </p:blipFill>
        <p:spPr>
          <a:xfrm flipH="1">
            <a:off x="1117225" y="3267063"/>
            <a:ext cx="1991475" cy="2750975"/>
          </a:xfrm>
          <a:prstGeom prst="rect">
            <a:avLst/>
          </a:prstGeom>
          <a:noFill/>
          <a:ln>
            <a:noFill/>
          </a:ln>
        </p:spPr>
      </p:pic>
      <p:pic>
        <p:nvPicPr>
          <p:cNvPr id="114" name="Google Shape;114;p20"/>
          <p:cNvPicPr preferRelativeResize="0"/>
          <p:nvPr/>
        </p:nvPicPr>
        <p:blipFill rotWithShape="1">
          <a:blip r:embed="rId4">
            <a:alphaModFix/>
          </a:blip>
          <a:srcRect b="0" l="42736" r="0" t="0"/>
          <a:stretch/>
        </p:blipFill>
        <p:spPr>
          <a:xfrm flipH="1">
            <a:off x="1197600" y="3474250"/>
            <a:ext cx="1991475" cy="2750975"/>
          </a:xfrm>
          <a:prstGeom prst="rect">
            <a:avLst/>
          </a:prstGeom>
          <a:noFill/>
          <a:ln>
            <a:noFill/>
          </a:ln>
        </p:spPr>
      </p:pic>
      <p:pic>
        <p:nvPicPr>
          <p:cNvPr id="115" name="Google Shape;115;p20"/>
          <p:cNvPicPr preferRelativeResize="0"/>
          <p:nvPr/>
        </p:nvPicPr>
        <p:blipFill rotWithShape="1">
          <a:blip r:embed="rId4">
            <a:alphaModFix/>
          </a:blip>
          <a:srcRect b="0" l="42736" r="0" t="0"/>
          <a:stretch/>
        </p:blipFill>
        <p:spPr>
          <a:xfrm flipH="1">
            <a:off x="1432900" y="3621600"/>
            <a:ext cx="1991475" cy="2750975"/>
          </a:xfrm>
          <a:prstGeom prst="rect">
            <a:avLst/>
          </a:prstGeom>
          <a:noFill/>
          <a:ln>
            <a:noFill/>
          </a:ln>
        </p:spPr>
      </p:pic>
      <p:pic>
        <p:nvPicPr>
          <p:cNvPr id="116" name="Google Shape;116;p20"/>
          <p:cNvPicPr preferRelativeResize="0"/>
          <p:nvPr/>
        </p:nvPicPr>
        <p:blipFill rotWithShape="1">
          <a:blip r:embed="rId4">
            <a:alphaModFix/>
          </a:blip>
          <a:srcRect b="0" l="42736" r="0" t="0"/>
          <a:stretch/>
        </p:blipFill>
        <p:spPr>
          <a:xfrm flipH="1">
            <a:off x="1648762" y="3474250"/>
            <a:ext cx="1991475" cy="2750975"/>
          </a:xfrm>
          <a:prstGeom prst="rect">
            <a:avLst/>
          </a:prstGeom>
          <a:noFill/>
          <a:ln>
            <a:noFill/>
          </a:ln>
        </p:spPr>
      </p:pic>
      <p:pic>
        <p:nvPicPr>
          <p:cNvPr id="117" name="Google Shape;117;p20"/>
          <p:cNvPicPr preferRelativeResize="0"/>
          <p:nvPr/>
        </p:nvPicPr>
        <p:blipFill>
          <a:blip r:embed="rId5">
            <a:alphaModFix/>
          </a:blip>
          <a:stretch>
            <a:fillRect/>
          </a:stretch>
        </p:blipFill>
        <p:spPr>
          <a:xfrm>
            <a:off x="4276752" y="3791813"/>
            <a:ext cx="4368026" cy="1701474"/>
          </a:xfrm>
          <a:prstGeom prst="rect">
            <a:avLst/>
          </a:prstGeom>
          <a:noFill/>
          <a:ln>
            <a:noFill/>
          </a:ln>
        </p:spPr>
      </p:pic>
      <p:pic>
        <p:nvPicPr>
          <p:cNvPr id="118" name="Google Shape;118;p20"/>
          <p:cNvPicPr preferRelativeResize="0"/>
          <p:nvPr/>
        </p:nvPicPr>
        <p:blipFill>
          <a:blip r:embed="rId6">
            <a:alphaModFix/>
          </a:blip>
          <a:stretch>
            <a:fillRect/>
          </a:stretch>
        </p:blipFill>
        <p:spPr>
          <a:xfrm flipH="1" rot="4091962">
            <a:off x="3797813" y="445020"/>
            <a:ext cx="1051647" cy="699885"/>
          </a:xfrm>
          <a:prstGeom prst="rect">
            <a:avLst/>
          </a:prstGeom>
          <a:noFill/>
          <a:ln>
            <a:noFill/>
          </a:ln>
        </p:spPr>
      </p:pic>
      <p:pic>
        <p:nvPicPr>
          <p:cNvPr id="119" name="Google Shape;119;p20"/>
          <p:cNvPicPr preferRelativeResize="0"/>
          <p:nvPr/>
        </p:nvPicPr>
        <p:blipFill>
          <a:blip r:embed="rId6">
            <a:alphaModFix/>
          </a:blip>
          <a:stretch>
            <a:fillRect/>
          </a:stretch>
        </p:blipFill>
        <p:spPr>
          <a:xfrm flipH="1" rot="4091962">
            <a:off x="4369838" y="54020"/>
            <a:ext cx="1051647" cy="699885"/>
          </a:xfrm>
          <a:prstGeom prst="rect">
            <a:avLst/>
          </a:prstGeom>
          <a:noFill/>
          <a:ln>
            <a:noFill/>
          </a:ln>
        </p:spPr>
      </p:pic>
      <p:pic>
        <p:nvPicPr>
          <p:cNvPr id="120" name="Google Shape;120;p20"/>
          <p:cNvPicPr preferRelativeResize="0"/>
          <p:nvPr/>
        </p:nvPicPr>
        <p:blipFill>
          <a:blip r:embed="rId6">
            <a:alphaModFix/>
          </a:blip>
          <a:stretch>
            <a:fillRect/>
          </a:stretch>
        </p:blipFill>
        <p:spPr>
          <a:xfrm flipH="1" rot="4091962">
            <a:off x="4154713" y="381432"/>
            <a:ext cx="1051647" cy="699885"/>
          </a:xfrm>
          <a:prstGeom prst="rect">
            <a:avLst/>
          </a:prstGeom>
          <a:noFill/>
          <a:ln>
            <a:noFill/>
          </a:ln>
        </p:spPr>
      </p:pic>
      <p:sp>
        <p:nvSpPr>
          <p:cNvPr id="121" name="Google Shape;121;p20"/>
          <p:cNvSpPr txBox="1"/>
          <p:nvPr>
            <p:ph idx="1" type="body"/>
          </p:nvPr>
        </p:nvSpPr>
        <p:spPr>
          <a:xfrm>
            <a:off x="-23900" y="1413150"/>
            <a:ext cx="4665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If you like Madlib, Dilla, Samiyam, </a:t>
            </a:r>
            <a:br>
              <a:rPr lang="en-GB"/>
            </a:br>
            <a:r>
              <a:rPr lang="en-GB"/>
              <a:t>Mndsgn, Knxwledge, </a:t>
            </a:r>
            <a:r>
              <a:rPr lang="en-GB"/>
              <a:t>Dibiase, Edan,</a:t>
            </a:r>
            <a:br>
              <a:rPr lang="en-GB"/>
            </a:br>
            <a:r>
              <a:rPr lang="en-GB"/>
              <a:t>El-P, Dakim, Oh No, Prince Paul, Jonwayne, DJ Harrison, Ahwlee, Swarvy, ohbliv, </a:t>
            </a:r>
            <a:r>
              <a:rPr lang="en-GB"/>
              <a:t>Daedalus</a:t>
            </a:r>
            <a:r>
              <a:rPr lang="en-GB"/>
              <a:t>, The Gaslamp Killer, Teebs, TOKiMONSTA, Sir Froderick, Nosaj Thing, Ras G, Flying Lotus, Shafiq Husayn, Nocando</a:t>
            </a:r>
            <a:endParaRPr/>
          </a:p>
        </p:txBody>
      </p:sp>
      <p:pic>
        <p:nvPicPr>
          <p:cNvPr id="122" name="Google Shape;122;p20"/>
          <p:cNvPicPr preferRelativeResize="0"/>
          <p:nvPr/>
        </p:nvPicPr>
        <p:blipFill>
          <a:blip r:embed="rId7">
            <a:alphaModFix/>
          </a:blip>
          <a:stretch>
            <a:fillRect/>
          </a:stretch>
        </p:blipFill>
        <p:spPr>
          <a:xfrm rot="2293620">
            <a:off x="3635574" y="834625"/>
            <a:ext cx="1040376" cy="1043130"/>
          </a:xfrm>
          <a:prstGeom prst="rect">
            <a:avLst/>
          </a:prstGeom>
          <a:noFill/>
          <a:ln>
            <a:noFill/>
          </a:ln>
        </p:spPr>
      </p:pic>
      <p:sp>
        <p:nvSpPr>
          <p:cNvPr id="123" name="Google Shape;123;p20"/>
          <p:cNvSpPr txBox="1"/>
          <p:nvPr>
            <p:ph type="title"/>
          </p:nvPr>
        </p:nvSpPr>
        <p:spPr>
          <a:xfrm>
            <a:off x="81063" y="117600"/>
            <a:ext cx="406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Check out my new album:</a:t>
            </a:r>
            <a:br>
              <a:rPr lang="en-GB"/>
            </a:br>
            <a:r>
              <a:rPr lang="en-GB"/>
              <a:t>DamagedSounds by Kwhyit on Soundcloud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